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63" r:id="rId6"/>
    <p:sldId id="265" r:id="rId7"/>
    <p:sldId id="264" r:id="rId8"/>
    <p:sldId id="257" r:id="rId9"/>
    <p:sldId id="261" r:id="rId10"/>
    <p:sldId id="258" r:id="rId11"/>
    <p:sldId id="259" r:id="rId12"/>
    <p:sldId id="260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192" autoAdjust="0"/>
  </p:normalViewPr>
  <p:slideViewPr>
    <p:cSldViewPr>
      <p:cViewPr varScale="1">
        <p:scale>
          <a:sx n="63" d="100"/>
          <a:sy n="63" d="100"/>
        </p:scale>
        <p:origin x="-17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E4CAB-0494-4B1B-8A6B-E4958461EF9C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9BE2B-1B37-40AF-AA3A-4045057B864D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798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Day</a:t>
            </a:r>
            <a:r>
              <a:rPr lang="en-IE" baseline="0" dirty="0" smtClean="0"/>
              <a:t> 1 timetable:</a:t>
            </a:r>
          </a:p>
          <a:p>
            <a:r>
              <a:rPr lang="en-IE" baseline="0" dirty="0" smtClean="0"/>
              <a:t>Slide 1, Slide 2, Slide 3, 4, 5, 6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1-4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Day</a:t>
            </a:r>
            <a:r>
              <a:rPr lang="en-IE" baseline="0" dirty="0" smtClean="0"/>
              <a:t> 1 timetable:</a:t>
            </a:r>
          </a:p>
          <a:p>
            <a:r>
              <a:rPr lang="en-IE" baseline="0" dirty="0" smtClean="0"/>
              <a:t>Slide 1, Slide 2, Slide 3, 4, 5, 6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1-4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Day</a:t>
            </a:r>
            <a:r>
              <a:rPr lang="en-IE" baseline="0" dirty="0" smtClean="0"/>
              <a:t> 1 timetable:</a:t>
            </a:r>
          </a:p>
          <a:p>
            <a:r>
              <a:rPr lang="en-IE" baseline="0" dirty="0" smtClean="0"/>
              <a:t>Slide 1, Slide 2, Slide 3, 4, 5, 6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1-4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Day</a:t>
            </a:r>
            <a:r>
              <a:rPr lang="en-IE" baseline="0" dirty="0" smtClean="0"/>
              <a:t> 1 timetable:</a:t>
            </a:r>
          </a:p>
          <a:p>
            <a:r>
              <a:rPr lang="en-IE" baseline="0" dirty="0" smtClean="0"/>
              <a:t>Slide 1, Slide 2, Slide 3, 4, 5, 6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1-4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Day</a:t>
            </a:r>
            <a:r>
              <a:rPr lang="en-IE" baseline="0" dirty="0" smtClean="0"/>
              <a:t> 1 timetable:</a:t>
            </a:r>
          </a:p>
          <a:p>
            <a:r>
              <a:rPr lang="en-IE" baseline="0" dirty="0" smtClean="0"/>
              <a:t>Slide 1, Slide 2, Slide 3, 4, 5, 6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1-4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Day</a:t>
            </a:r>
            <a:r>
              <a:rPr lang="en-IE" baseline="0" dirty="0" smtClean="0"/>
              <a:t> 1 timetable:</a:t>
            </a:r>
          </a:p>
          <a:p>
            <a:r>
              <a:rPr lang="en-IE" baseline="0" dirty="0" smtClean="0"/>
              <a:t>Slide 1, Slide 2, Slide 3, 4, 5, 6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1-4</a:t>
            </a:r>
          </a:p>
          <a:p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participants should work step by step with you in creating these projects. 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should be encouraged to insert their own ideas where possible. 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time allows, each person/pair should display their work to the whole group at the end of the activity.</a:t>
            </a: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baseline="0" dirty="0" smtClean="0"/>
              <a:t>Slide 7, 8</a:t>
            </a:r>
            <a:endParaRPr lang="en-IE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baseline="0" dirty="0" smtClean="0"/>
              <a:t>Slide 7,8</a:t>
            </a:r>
          </a:p>
          <a:p>
            <a:r>
              <a:rPr lang="en-IE" baseline="0" dirty="0" smtClean="0"/>
              <a:t>Module 5, 6, 7, 8</a:t>
            </a:r>
          </a:p>
          <a:p>
            <a:r>
              <a:rPr lang="en-IE" baseline="0" dirty="0" smtClean="0"/>
              <a:t>Slide 9, 10</a:t>
            </a:r>
          </a:p>
          <a:p>
            <a:r>
              <a:rPr lang="en-IE" baseline="0" smtClean="0"/>
              <a:t>End</a:t>
            </a:r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Please allow sufficient time for discussion activities as these are a very important aspect</a:t>
            </a:r>
            <a:r>
              <a:rPr lang="en-IE" baseline="0" dirty="0" smtClean="0"/>
              <a:t> of the course</a:t>
            </a:r>
            <a:r>
              <a:rPr lang="en-IE" dirty="0" smtClean="0"/>
              <a:t>. </a:t>
            </a:r>
          </a:p>
          <a:p>
            <a:endParaRPr lang="en-IE" dirty="0" smtClean="0"/>
          </a:p>
          <a:p>
            <a:r>
              <a:rPr lang="en-IE" baseline="0" dirty="0" smtClean="0"/>
              <a:t>Participants should be given a few minutes to discuss/answer the questions in pairs or small groups before feeding back to the group.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1889C10-38F9-4182-9D2D-6D6377C42F94}" type="datetimeFigureOut">
              <a:rPr lang="en-IE" smtClean="0"/>
              <a:pPr/>
              <a:t>12/07/2012</a:t>
            </a:fld>
            <a:endParaRPr lang="en-I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E" dirty="0"/>
              <a:t>Scratch programming and Numeracy in Senior Primary Classes </a:t>
            </a:r>
            <a:r>
              <a:rPr lang="en-IE" sz="3600" dirty="0"/>
              <a:t>(NCTE/Lero</a:t>
            </a:r>
            <a:r>
              <a:rPr lang="en-IE" sz="3600" dirty="0" smtClean="0"/>
              <a:t>)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sz="4000" dirty="0" smtClean="0"/>
              <a:t>Summer Course 2012</a:t>
            </a:r>
            <a:endParaRPr lang="en-I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Module 1</a:t>
            </a:r>
            <a:endParaRPr lang="en-IE" dirty="0"/>
          </a:p>
        </p:txBody>
      </p:sp>
      <p:pic>
        <p:nvPicPr>
          <p:cNvPr id="4" name="Picture 3" descr="scrat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4005064"/>
            <a:ext cx="2160240" cy="1995045"/>
          </a:xfrm>
          <a:prstGeom prst="rect">
            <a:avLst/>
          </a:prstGeom>
        </p:spPr>
      </p:pic>
      <p:pic>
        <p:nvPicPr>
          <p:cNvPr id="5" name="Picture 4" descr="Lero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5301208"/>
            <a:ext cx="3127253" cy="615503"/>
          </a:xfrm>
          <a:prstGeom prst="rect">
            <a:avLst/>
          </a:prstGeom>
        </p:spPr>
      </p:pic>
      <p:pic>
        <p:nvPicPr>
          <p:cNvPr id="6" name="Picture 5" descr="nct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4365104"/>
            <a:ext cx="3058864" cy="15482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734219" y="6093296"/>
            <a:ext cx="16225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600"/>
              </a:spcAft>
              <a:buNone/>
            </a:pPr>
            <a:r>
              <a:rPr lang="en-IE" sz="1100" dirty="0" smtClean="0"/>
              <a:t>© Lero, NCTE 2012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/>
          <a:lstStyle/>
          <a:p>
            <a:r>
              <a:rPr lang="en-IE" dirty="0" smtClean="0"/>
              <a:t>Today we have...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418795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IE" dirty="0" smtClean="0"/>
              <a:t>Explored the Scratch Interface and Scratch projects</a:t>
            </a:r>
          </a:p>
          <a:p>
            <a:pPr lvl="0">
              <a:spcAft>
                <a:spcPts val="600"/>
              </a:spcAft>
            </a:pPr>
            <a:r>
              <a:rPr lang="en-IE" dirty="0" smtClean="0"/>
              <a:t>Looked at some resources available online for Scratch</a:t>
            </a:r>
          </a:p>
          <a:p>
            <a:pPr lvl="0">
              <a:spcAft>
                <a:spcPts val="600"/>
              </a:spcAft>
            </a:pPr>
            <a:r>
              <a:rPr lang="en-IE" dirty="0" smtClean="0"/>
              <a:t>Reviewed of the Mathematical Skills from the Mathematics Curriculum</a:t>
            </a:r>
          </a:p>
          <a:p>
            <a:pPr lvl="0">
              <a:spcAft>
                <a:spcPts val="600"/>
              </a:spcAft>
            </a:pPr>
            <a:r>
              <a:rPr lang="en-IE" dirty="0" smtClean="0"/>
              <a:t>Used Scratch to explore x y coordinates and directed numbers</a:t>
            </a:r>
          </a:p>
          <a:p>
            <a:pPr lvl="0">
              <a:spcAft>
                <a:spcPts val="600"/>
              </a:spcAft>
            </a:pPr>
            <a:r>
              <a:rPr lang="en-IE" dirty="0" smtClean="0"/>
              <a:t>Used Scratch to explore variables</a:t>
            </a:r>
          </a:p>
          <a:p>
            <a:pPr lvl="0">
              <a:spcAft>
                <a:spcPts val="600"/>
              </a:spcAft>
            </a:pPr>
            <a:r>
              <a:rPr lang="en-IE" dirty="0" smtClean="0"/>
              <a:t> Used the Operators block, sensing and broadcast</a:t>
            </a:r>
          </a:p>
          <a:p>
            <a:pPr lvl="0">
              <a:spcAft>
                <a:spcPts val="1200"/>
              </a:spcAft>
            </a:pPr>
            <a:r>
              <a:rPr lang="en-IE" dirty="0" smtClean="0"/>
              <a:t>Discussed how Scratch can support Numeracy in the classroom</a:t>
            </a:r>
          </a:p>
          <a:p>
            <a:pPr lvl="0" algn="ctr">
              <a:spcAft>
                <a:spcPts val="600"/>
              </a:spcAft>
              <a:buNone/>
            </a:pPr>
            <a:r>
              <a:rPr lang="en-IE" sz="1800" dirty="0" smtClean="0"/>
              <a:t>© Lero, NCTE 2012 </a:t>
            </a:r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83880" cy="1051560"/>
          </a:xfrm>
        </p:spPr>
        <p:txBody>
          <a:bodyPr/>
          <a:lstStyle/>
          <a:p>
            <a:r>
              <a:rPr lang="en-IE" dirty="0" smtClean="0"/>
              <a:t>Overview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rgbClr val="333333"/>
                </a:solidFill>
              </a:rPr>
              <a:t>Duration – 20 hours</a:t>
            </a:r>
          </a:p>
          <a:p>
            <a:pPr>
              <a:buFont typeface="Arial" pitchFamily="34" charset="0"/>
              <a:buChar char="•"/>
            </a:pPr>
            <a:endParaRPr lang="en-IE" dirty="0" smtClean="0">
              <a:solidFill>
                <a:srgbClr val="333333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rgbClr val="333333"/>
                </a:solidFill>
              </a:rPr>
              <a:t>Practical course – activity based</a:t>
            </a:r>
          </a:p>
          <a:p>
            <a:pPr>
              <a:buFont typeface="Arial" pitchFamily="34" charset="0"/>
              <a:buChar char="•"/>
            </a:pPr>
            <a:endParaRPr lang="en-IE" b="1" dirty="0" smtClean="0">
              <a:solidFill>
                <a:srgbClr val="333333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rgbClr val="333333"/>
                </a:solidFill>
              </a:rPr>
              <a:t>Numeracy focus</a:t>
            </a:r>
          </a:p>
          <a:p>
            <a:pPr>
              <a:buFont typeface="Arial" pitchFamily="34" charset="0"/>
              <a:buChar char="•"/>
            </a:pPr>
            <a:endParaRPr lang="en-IE" dirty="0" smtClean="0">
              <a:solidFill>
                <a:srgbClr val="333333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rgbClr val="333333"/>
                </a:solidFill>
              </a:rPr>
              <a:t>Other curricular applications</a:t>
            </a:r>
          </a:p>
          <a:p>
            <a:pPr>
              <a:buFont typeface="Arial" pitchFamily="34" charset="0"/>
              <a:buChar char="•"/>
            </a:pPr>
            <a:endParaRPr lang="en-IE" dirty="0" smtClean="0">
              <a:solidFill>
                <a:srgbClr val="333333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srgbClr val="333333"/>
                </a:solidFill>
              </a:rPr>
              <a:t>Sharing resources!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en-IE" dirty="0" smtClean="0"/>
              <a:t>Learning Outcomes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IE" dirty="0" smtClean="0"/>
              <a:t>Use Scratch programming to support the primary maths curriculum (algebra, number, shape and space, measures and data)</a:t>
            </a:r>
          </a:p>
          <a:p>
            <a:pPr fontAlgn="base"/>
            <a:r>
              <a:rPr lang="en-IE" dirty="0" smtClean="0"/>
              <a:t>Use Scratch programming to support the development of problem solving skills</a:t>
            </a:r>
          </a:p>
          <a:p>
            <a:pPr fontAlgn="base"/>
            <a:r>
              <a:rPr lang="en-IE" dirty="0" smtClean="0"/>
              <a:t>Develop a numeracy project using Scratch</a:t>
            </a:r>
          </a:p>
          <a:p>
            <a:pPr fontAlgn="base"/>
            <a:r>
              <a:rPr lang="en-IE" dirty="0" smtClean="0"/>
              <a:t>Develop lesson outlines for classroom use of Scratch</a:t>
            </a:r>
          </a:p>
          <a:p>
            <a:pPr fontAlgn="base"/>
            <a:r>
              <a:rPr lang="en-IE" dirty="0" smtClean="0"/>
              <a:t>Describe how Scratch can be used to support other curricular areas</a:t>
            </a:r>
          </a:p>
          <a:p>
            <a:pPr fontAlgn="base"/>
            <a:r>
              <a:rPr lang="en-IE" dirty="0" smtClean="0"/>
              <a:t>Develop an e-Learning action plan describing how they will use Scratch to support numeracy development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en-IE" dirty="0" smtClean="0"/>
              <a:t>Timetable</a:t>
            </a:r>
            <a:endParaRPr lang="en-IE" dirty="0"/>
          </a:p>
        </p:txBody>
      </p:sp>
      <p:pic>
        <p:nvPicPr>
          <p:cNvPr id="5" name="Content Placeholder 4" descr="Course Timetable - Scratch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55576" y="1412776"/>
            <a:ext cx="7644833" cy="4187825"/>
          </a:xfrm>
        </p:spPr>
      </p:pic>
      <p:sp>
        <p:nvSpPr>
          <p:cNvPr id="6" name="Rectangle 5"/>
          <p:cNvSpPr/>
          <p:nvPr/>
        </p:nvSpPr>
        <p:spPr>
          <a:xfrm>
            <a:off x="3707904" y="5733256"/>
            <a:ext cx="1622559" cy="227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5176" indent="-265176" algn="ctr">
              <a:lnSpc>
                <a:spcPct val="80000"/>
              </a:lnSpc>
              <a:spcBef>
                <a:spcPts val="250"/>
              </a:spcBef>
              <a:spcAft>
                <a:spcPts val="600"/>
              </a:spcAft>
              <a:buClr>
                <a:schemeClr val="accent1"/>
              </a:buClr>
              <a:buSzPct val="80000"/>
            </a:pPr>
            <a:r>
              <a:rPr lang="en-IE" sz="1100" dirty="0" smtClean="0"/>
              <a:t>© Lero, NCTE 2012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en-IE" dirty="0" smtClean="0"/>
              <a:t>Module 1 will cover: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183880" cy="418795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IE" dirty="0" smtClean="0"/>
          </a:p>
          <a:p>
            <a:pPr>
              <a:spcAft>
                <a:spcPts val="600"/>
              </a:spcAft>
            </a:pPr>
            <a:r>
              <a:rPr lang="en-IE" dirty="0" smtClean="0"/>
              <a:t>Introduction to the Scratch Interface and Scratch projects</a:t>
            </a:r>
          </a:p>
          <a:p>
            <a:pPr lvl="0">
              <a:spcAft>
                <a:spcPts val="600"/>
              </a:spcAft>
            </a:pPr>
            <a:r>
              <a:rPr lang="en-IE" dirty="0" smtClean="0"/>
              <a:t>Introduction to some resources available online for Scratch</a:t>
            </a:r>
          </a:p>
          <a:p>
            <a:pPr lvl="0">
              <a:spcAft>
                <a:spcPts val="600"/>
              </a:spcAft>
            </a:pPr>
            <a:r>
              <a:rPr lang="en-IE" dirty="0" smtClean="0"/>
              <a:t>Installing Scratch </a:t>
            </a:r>
          </a:p>
          <a:p>
            <a:pPr lvl="0">
              <a:spcAft>
                <a:spcPts val="600"/>
              </a:spcAft>
            </a:pPr>
            <a:r>
              <a:rPr lang="en-IE" dirty="0" smtClean="0"/>
              <a:t>Review of the Mathematical Skills from the Mathematics Curriculum</a:t>
            </a:r>
          </a:p>
          <a:p>
            <a:pPr lvl="0">
              <a:spcAft>
                <a:spcPts val="600"/>
              </a:spcAft>
            </a:pPr>
            <a:r>
              <a:rPr lang="en-IE" dirty="0" smtClean="0"/>
              <a:t>The use of Scratch to explore x y coordinates and directed numbers</a:t>
            </a:r>
          </a:p>
          <a:p>
            <a:pPr lvl="0">
              <a:spcAft>
                <a:spcPts val="600"/>
              </a:spcAft>
            </a:pPr>
            <a:r>
              <a:rPr lang="en-IE" dirty="0" smtClean="0"/>
              <a:t>The use of Scratch to explore variables</a:t>
            </a:r>
          </a:p>
          <a:p>
            <a:pPr lvl="0">
              <a:spcAft>
                <a:spcPts val="600"/>
              </a:spcAft>
            </a:pPr>
            <a:r>
              <a:rPr lang="en-IE" dirty="0" smtClean="0"/>
              <a:t> The use of Operators block, sensing and broadcast</a:t>
            </a:r>
          </a:p>
          <a:p>
            <a:pPr lvl="0">
              <a:spcAft>
                <a:spcPts val="1200"/>
              </a:spcAft>
            </a:pPr>
            <a:r>
              <a:rPr lang="en-IE" dirty="0" smtClean="0"/>
              <a:t>Discussion on how Scratch can support Numeracy in the classroom</a:t>
            </a:r>
          </a:p>
          <a:p>
            <a:pPr lvl="0" algn="ctr">
              <a:spcAft>
                <a:spcPts val="600"/>
              </a:spcAft>
              <a:buNone/>
            </a:pPr>
            <a:r>
              <a:rPr lang="en-IE" sz="1800" dirty="0" smtClean="0"/>
              <a:t>© Lero, NCTE 2012 </a:t>
            </a:r>
          </a:p>
          <a:p>
            <a:endParaRPr lang="en-IE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ctr">
              <a:buNone/>
            </a:pPr>
            <a:endParaRPr lang="en-IE" sz="1100" dirty="0" smtClean="0"/>
          </a:p>
          <a:p>
            <a:r>
              <a:rPr lang="en-IE" dirty="0" smtClean="0"/>
              <a:t>Within each module, the subsections contain:</a:t>
            </a:r>
          </a:p>
          <a:p>
            <a:pPr>
              <a:buNone/>
            </a:pPr>
            <a:endParaRPr lang="en-IE" smtClean="0"/>
          </a:p>
          <a:p>
            <a:pPr>
              <a:buNone/>
            </a:pPr>
            <a:endParaRPr lang="en-IE" dirty="0" smtClean="0"/>
          </a:p>
          <a:p>
            <a:pPr lvl="1"/>
            <a:r>
              <a:rPr lang="en-IE" dirty="0" smtClean="0"/>
              <a:t>An explanation of the concept</a:t>
            </a:r>
          </a:p>
          <a:p>
            <a:pPr lvl="1">
              <a:buNone/>
            </a:pPr>
            <a:endParaRPr lang="en-IE" dirty="0" smtClean="0"/>
          </a:p>
          <a:p>
            <a:pPr lvl="1"/>
            <a:r>
              <a:rPr lang="en-IE" dirty="0" smtClean="0"/>
              <a:t>A link to the Maths curriculum</a:t>
            </a:r>
          </a:p>
          <a:p>
            <a:pPr lvl="1">
              <a:buNone/>
            </a:pPr>
            <a:endParaRPr lang="en-IE" dirty="0" smtClean="0"/>
          </a:p>
          <a:p>
            <a:pPr lvl="1"/>
            <a:r>
              <a:rPr lang="en-IE" dirty="0" smtClean="0"/>
              <a:t>A hands on activity</a:t>
            </a:r>
          </a:p>
          <a:p>
            <a:pPr lvl="0" algn="ctr">
              <a:buNone/>
            </a:pPr>
            <a:endParaRPr lang="en-IE" sz="1100" dirty="0" smtClean="0"/>
          </a:p>
          <a:p>
            <a:pPr lvl="0" algn="ctr">
              <a:buNone/>
            </a:pPr>
            <a:endParaRPr lang="en-IE" sz="1100" dirty="0" smtClean="0"/>
          </a:p>
          <a:p>
            <a:pPr lvl="0" algn="ctr">
              <a:buNone/>
            </a:pPr>
            <a:endParaRPr lang="en-IE" sz="1100" dirty="0" smtClean="0"/>
          </a:p>
          <a:p>
            <a:pPr lvl="0" algn="ctr">
              <a:buNone/>
            </a:pPr>
            <a:endParaRPr lang="en-IE" sz="1100" dirty="0" smtClean="0"/>
          </a:p>
          <a:p>
            <a:pPr lvl="0" algn="ctr">
              <a:buNone/>
            </a:pPr>
            <a:endParaRPr lang="en-IE" sz="1100" dirty="0" smtClean="0"/>
          </a:p>
          <a:p>
            <a:pPr lvl="0" algn="ctr">
              <a:buNone/>
            </a:pPr>
            <a:endParaRPr lang="en-IE" sz="1100" dirty="0" smtClean="0"/>
          </a:p>
          <a:p>
            <a:pPr lvl="0" algn="ctr">
              <a:buNone/>
            </a:pPr>
            <a:r>
              <a:rPr lang="en-IE" sz="1100" dirty="0" smtClean="0"/>
              <a:t>© Lero, NCTE 2012 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When using Scratch in your Maths Lesson: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IE" dirty="0" smtClean="0"/>
              <a:t>Consider what mathematical skills you wish to develop</a:t>
            </a:r>
          </a:p>
          <a:p>
            <a:pPr>
              <a:spcAft>
                <a:spcPts val="1200"/>
              </a:spcAft>
            </a:pPr>
            <a:r>
              <a:rPr lang="en-IE" dirty="0" smtClean="0"/>
              <a:t>Decide what strand and strand unit your tasks support</a:t>
            </a:r>
          </a:p>
          <a:p>
            <a:pPr lvl="0">
              <a:spcAft>
                <a:spcPts val="1800"/>
              </a:spcAft>
            </a:pPr>
            <a:r>
              <a:rPr lang="en-IE" dirty="0" smtClean="0"/>
              <a:t>Use Scratch to bring the curriculum to life! </a:t>
            </a:r>
          </a:p>
          <a:p>
            <a:pPr lvl="0" algn="ctr">
              <a:spcAft>
                <a:spcPts val="1200"/>
              </a:spcAft>
              <a:buNone/>
            </a:pPr>
            <a:endParaRPr lang="en-IE" sz="1100" dirty="0" smtClean="0"/>
          </a:p>
          <a:p>
            <a:pPr lvl="0" algn="ctr">
              <a:spcAft>
                <a:spcPts val="1200"/>
              </a:spcAft>
              <a:buNone/>
            </a:pPr>
            <a:endParaRPr lang="en-IE" sz="1100" dirty="0" smtClean="0"/>
          </a:p>
          <a:p>
            <a:pPr lvl="0" algn="ctr">
              <a:spcAft>
                <a:spcPts val="1200"/>
              </a:spcAft>
              <a:buNone/>
            </a:pPr>
            <a:r>
              <a:rPr lang="en-IE" sz="1100" dirty="0" smtClean="0"/>
              <a:t>© Lero, NCTE 2012 </a:t>
            </a:r>
          </a:p>
          <a:p>
            <a:pPr>
              <a:spcAft>
                <a:spcPts val="1200"/>
              </a:spcAft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en-IE" dirty="0" smtClean="0"/>
              <a:t>Remember!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Your Maths lesson should ensure that:</a:t>
            </a:r>
          </a:p>
          <a:p>
            <a:pPr lvl="1">
              <a:spcAft>
                <a:spcPts val="600"/>
              </a:spcAft>
            </a:pPr>
            <a:r>
              <a:rPr lang="en-IE" dirty="0" smtClean="0"/>
              <a:t>The children are active in the lesson – creating editing and reviewing</a:t>
            </a:r>
          </a:p>
          <a:p>
            <a:pPr lvl="1">
              <a:spcAft>
                <a:spcPts val="600"/>
              </a:spcAft>
            </a:pPr>
            <a:r>
              <a:rPr lang="en-IE" dirty="0" smtClean="0"/>
              <a:t>The teacher is focussed on Mathematical skills, not just mathematical content.</a:t>
            </a:r>
            <a:endParaRPr lang="en-IE" sz="1600" dirty="0" smtClean="0"/>
          </a:p>
          <a:p>
            <a:pPr lvl="1">
              <a:spcAft>
                <a:spcPts val="1200"/>
              </a:spcAft>
            </a:pPr>
            <a:r>
              <a:rPr lang="en-IE" dirty="0" smtClean="0"/>
              <a:t>The children are constantly communicating. To facilitate this, children could work in pairs or small groups. It is also helpful to conclude each lesson with a group discussion.</a:t>
            </a:r>
          </a:p>
          <a:p>
            <a:pPr lvl="1" algn="ctr">
              <a:spcAft>
                <a:spcPts val="600"/>
              </a:spcAft>
            </a:pPr>
            <a:endParaRPr lang="en-IE" sz="1100" dirty="0" smtClean="0"/>
          </a:p>
          <a:p>
            <a:pPr lvl="1" algn="ctr">
              <a:spcAft>
                <a:spcPts val="600"/>
              </a:spcAft>
              <a:buNone/>
            </a:pPr>
            <a:r>
              <a:rPr lang="en-IE" sz="1100" dirty="0" smtClean="0"/>
              <a:t>© Lero, NCTE 2012 </a:t>
            </a:r>
          </a:p>
          <a:p>
            <a:pPr lvl="1">
              <a:spcAft>
                <a:spcPts val="600"/>
              </a:spcAft>
            </a:pPr>
            <a:endParaRPr lang="en-IE" sz="1600" dirty="0" smtClean="0"/>
          </a:p>
          <a:p>
            <a:pPr lvl="1"/>
            <a:endParaRPr lang="en-IE" dirty="0" smtClean="0"/>
          </a:p>
          <a:p>
            <a:pPr lvl="1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en-IE" dirty="0" smtClean="0"/>
              <a:t>Discussion Time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IE" b="1" dirty="0" smtClean="0"/>
              <a:t>In what way could you extend or adapt today’s activities for your own classroom? </a:t>
            </a:r>
          </a:p>
          <a:p>
            <a:pPr>
              <a:spcAft>
                <a:spcPts val="600"/>
              </a:spcAft>
            </a:pPr>
            <a:r>
              <a:rPr lang="en-IE" b="1" dirty="0" smtClean="0"/>
              <a:t>What would work well?</a:t>
            </a:r>
          </a:p>
          <a:p>
            <a:pPr>
              <a:spcAft>
                <a:spcPts val="600"/>
              </a:spcAft>
            </a:pPr>
            <a:r>
              <a:rPr lang="en-IE" b="1" dirty="0" smtClean="0"/>
              <a:t> What might be difficult to implement or use? Are there ways to overcome these challenges?</a:t>
            </a:r>
          </a:p>
          <a:p>
            <a:pPr>
              <a:spcAft>
                <a:spcPts val="600"/>
              </a:spcAft>
              <a:buNone/>
            </a:pPr>
            <a:endParaRPr lang="en-IE" dirty="0" smtClean="0"/>
          </a:p>
          <a:p>
            <a:pPr lvl="0" algn="ctr">
              <a:buNone/>
            </a:pPr>
            <a:r>
              <a:rPr lang="en-IE" sz="1100" dirty="0" smtClean="0"/>
              <a:t>© Lero, NCTE 2012 </a:t>
            </a:r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A3FC45E6B9D24BAC6D4805571812CA" ma:contentTypeVersion="0" ma:contentTypeDescription="Create a new document." ma:contentTypeScope="" ma:versionID="94a65737c73ca1644ca75cd55bbcbc7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A3D6E5-756D-45FD-9E35-1A1C7A500E2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386266F6-FC4B-4441-A289-F085BBFA7A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87E2A49-40FB-424B-A4EF-FD62566BB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1841</TotalTime>
  <Words>691</Words>
  <Application>Microsoft Office PowerPoint</Application>
  <PresentationFormat>On-screen Show (4:3)</PresentationFormat>
  <Paragraphs>121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Scratch programming and Numeracy in Senior Primary Classes (NCTE/Lero) Summer Course 2012</vt:lpstr>
      <vt:lpstr>Overview</vt:lpstr>
      <vt:lpstr>Learning Outcomes</vt:lpstr>
      <vt:lpstr>Timetable</vt:lpstr>
      <vt:lpstr>Module 1 will cover:</vt:lpstr>
      <vt:lpstr>PowerPoint Presentation</vt:lpstr>
      <vt:lpstr>When using Scratch in your Maths Lesson:</vt:lpstr>
      <vt:lpstr>Remember!</vt:lpstr>
      <vt:lpstr>Discussion Time</vt:lpstr>
      <vt:lpstr>Today we have...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Scratch programming and Numeracy in Senior Primary Classes (NCTE/Lero)</dc:title>
  <dc:creator>Elaine The Great</dc:creator>
  <cp:lastModifiedBy>Morgan Nolan</cp:lastModifiedBy>
  <cp:revision>59</cp:revision>
  <dcterms:created xsi:type="dcterms:W3CDTF">2012-05-21T13:09:53Z</dcterms:created>
  <dcterms:modified xsi:type="dcterms:W3CDTF">2012-07-13T10:17:07Z</dcterms:modified>
</cp:coreProperties>
</file>