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57" r:id="rId6"/>
    <p:sldId id="263" r:id="rId7"/>
    <p:sldId id="258" r:id="rId8"/>
    <p:sldId id="259" r:id="rId9"/>
    <p:sldId id="260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499" autoAdjust="0"/>
  </p:normalViewPr>
  <p:slideViewPr>
    <p:cSldViewPr>
      <p:cViewPr>
        <p:scale>
          <a:sx n="75" d="100"/>
          <a:sy n="75" d="100"/>
        </p:scale>
        <p:origin x="-14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E4CAB-0494-4B1B-8A6B-E4958461EF9C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9BE2B-1B37-40AF-AA3A-4045057B864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3294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2 timetable:</a:t>
            </a:r>
          </a:p>
          <a:p>
            <a:r>
              <a:rPr lang="en-IE" baseline="0" dirty="0" smtClean="0"/>
              <a:t>Slide 1, Slide 2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1,2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1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Remind participants that they will need a digital camera for tomorrow, Day</a:t>
            </a:r>
            <a:r>
              <a:rPr lang="en-IE" baseline="0" dirty="0" smtClean="0"/>
              <a:t> 3.</a:t>
            </a:r>
          </a:p>
          <a:p>
            <a:endParaRPr lang="en-IE" baseline="0" dirty="0" smtClean="0"/>
          </a:p>
          <a:p>
            <a:r>
              <a:rPr lang="en-IE" dirty="0" smtClean="0"/>
              <a:t>Day</a:t>
            </a:r>
            <a:r>
              <a:rPr lang="en-IE" baseline="0" dirty="0" smtClean="0"/>
              <a:t> 2 timetable:</a:t>
            </a:r>
          </a:p>
          <a:p>
            <a:r>
              <a:rPr lang="en-IE" baseline="0" dirty="0" smtClean="0"/>
              <a:t>Slide 1, Slide 2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1,2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Ask a volunteer to stand up. Ask a second person to instruct them in “walking” a square.</a:t>
            </a:r>
          </a:p>
          <a:p>
            <a:endParaRPr lang="en-IE" dirty="0" smtClean="0"/>
          </a:p>
          <a:p>
            <a:r>
              <a:rPr lang="en-IE" baseline="0" dirty="0" smtClean="0"/>
              <a:t>Slide 3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3</a:t>
            </a:r>
          </a:p>
          <a:p>
            <a:r>
              <a:rPr lang="en-IE" baseline="0" dirty="0" smtClean="0"/>
              <a:t>Break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baseline="0" dirty="0" smtClean="0"/>
              <a:t>Slide 4, 5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4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baseline="0" dirty="0" smtClean="0"/>
              <a:t>Slide 4, 5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4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baseline="0" dirty="0" smtClean="0"/>
              <a:t>Discussion </a:t>
            </a:r>
            <a:r>
              <a:rPr lang="en-IE" baseline="0" dirty="0" smtClean="0"/>
              <a:t>–</a:t>
            </a:r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5</a:t>
            </a:r>
          </a:p>
          <a:p>
            <a:r>
              <a:rPr lang="en-IE" baseline="0" dirty="0" smtClean="0"/>
              <a:t>Slide 6,7</a:t>
            </a:r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Remind participants to bring digital cameras for tomorrow, Day 3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1889C10-38F9-4182-9D2D-6D6377C42F94}" type="datetimeFigureOut">
              <a:rPr lang="en-IE" smtClean="0"/>
              <a:pPr/>
              <a:t>13/07/2012</a:t>
            </a:fld>
            <a:endParaRPr lang="en-I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E" dirty="0"/>
              <a:t>Scratch programming and Numeracy in Senior Primary Classes </a:t>
            </a:r>
            <a:r>
              <a:rPr lang="en-IE" sz="3600" dirty="0"/>
              <a:t>(NCTE/Lero</a:t>
            </a:r>
            <a:r>
              <a:rPr lang="en-IE" sz="3600" dirty="0" smtClean="0"/>
              <a:t>)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4000" dirty="0" smtClean="0"/>
              <a:t>Summer Course 2012</a:t>
            </a:r>
            <a:endParaRPr lang="en-I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Module 2</a:t>
            </a:r>
            <a:endParaRPr lang="en-IE" dirty="0"/>
          </a:p>
        </p:txBody>
      </p:sp>
      <p:pic>
        <p:nvPicPr>
          <p:cNvPr id="4" name="Picture 3" descr="scrat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05064"/>
            <a:ext cx="2160240" cy="1995045"/>
          </a:xfrm>
          <a:prstGeom prst="rect">
            <a:avLst/>
          </a:prstGeom>
        </p:spPr>
      </p:pic>
      <p:pic>
        <p:nvPicPr>
          <p:cNvPr id="5" name="Picture 4" descr="Lero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5301208"/>
            <a:ext cx="3127253" cy="615503"/>
          </a:xfrm>
          <a:prstGeom prst="rect">
            <a:avLst/>
          </a:prstGeom>
        </p:spPr>
      </p:pic>
      <p:pic>
        <p:nvPicPr>
          <p:cNvPr id="6" name="Picture 5" descr="ncte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4365104"/>
            <a:ext cx="3058864" cy="154821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34219" y="6093296"/>
            <a:ext cx="162255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600"/>
              </a:spcAft>
              <a:buNone/>
            </a:pPr>
            <a:r>
              <a:rPr lang="en-IE" sz="1100" dirty="0" smtClean="0"/>
              <a:t>© Lero, NCTE 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Module 2 will cover: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183880" cy="41879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IE" dirty="0" smtClean="0"/>
          </a:p>
          <a:p>
            <a:pPr lvl="0"/>
            <a:r>
              <a:rPr lang="en-IE" sz="2600" dirty="0" smtClean="0"/>
              <a:t>The use of Scratch operators to round numbers to a certain place value</a:t>
            </a:r>
          </a:p>
          <a:p>
            <a:pPr lvl="0"/>
            <a:r>
              <a:rPr lang="en-IE" sz="2600" dirty="0" smtClean="0"/>
              <a:t>The exploration of writing and designing algorithms on paper</a:t>
            </a:r>
          </a:p>
          <a:p>
            <a:pPr lvl="0"/>
            <a:r>
              <a:rPr lang="en-IE" sz="2600" dirty="0" smtClean="0"/>
              <a:t>The use of Scratch to draw 2D shapes such as squares, triangles and circles using programming skills in Scratch.</a:t>
            </a:r>
          </a:p>
          <a:p>
            <a:pPr lvl="0"/>
            <a:r>
              <a:rPr lang="en-IE" sz="2600" dirty="0" smtClean="0"/>
              <a:t>The use of Scratch to support problem solving</a:t>
            </a:r>
          </a:p>
          <a:p>
            <a:r>
              <a:rPr lang="en-IE" sz="2600" dirty="0" smtClean="0"/>
              <a:t>Discussion on how Scratch can support Numeracy in the classroom</a:t>
            </a:r>
            <a:r>
              <a:rPr lang="en-IE" sz="2600" b="1" dirty="0" smtClean="0"/>
              <a:t> </a:t>
            </a:r>
          </a:p>
          <a:p>
            <a:pPr>
              <a:buNone/>
            </a:pPr>
            <a:endParaRPr lang="en-IE" sz="2600" b="1" dirty="0" smtClean="0"/>
          </a:p>
          <a:p>
            <a:pPr algn="ctr">
              <a:buNone/>
            </a:pPr>
            <a:endParaRPr lang="en-IE" sz="1200" b="1" dirty="0" smtClean="0"/>
          </a:p>
          <a:p>
            <a:pPr algn="ctr">
              <a:buNone/>
            </a:pPr>
            <a:r>
              <a:rPr lang="en-IE" sz="1200" dirty="0" smtClean="0"/>
              <a:t>© Lero, NCTE 2012 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en-IE" dirty="0" smtClean="0"/>
              <a:t>When drawing with Scratch: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E" dirty="0" smtClean="0"/>
              <a:t>It is as if your sprite is holding a pencil.</a:t>
            </a:r>
          </a:p>
          <a:p>
            <a:pPr>
              <a:lnSpc>
                <a:spcPct val="150000"/>
              </a:lnSpc>
            </a:pPr>
            <a:r>
              <a:rPr lang="en-IE" dirty="0" smtClean="0"/>
              <a:t> Whenever the sprite moves it leaves a line behind it. </a:t>
            </a:r>
          </a:p>
          <a:p>
            <a:pPr>
              <a:lnSpc>
                <a:spcPct val="150000"/>
              </a:lnSpc>
            </a:pPr>
            <a:r>
              <a:rPr lang="en-IE" dirty="0" smtClean="0"/>
              <a:t>To draw a shape we must “walk” that shape. </a:t>
            </a:r>
          </a:p>
          <a:p>
            <a:pPr>
              <a:lnSpc>
                <a:spcPct val="150000"/>
              </a:lnSpc>
            </a:pPr>
            <a:endParaRPr lang="en-IE" dirty="0" smtClean="0"/>
          </a:p>
          <a:p>
            <a:pPr lvl="0" algn="ctr">
              <a:buNone/>
            </a:pPr>
            <a:r>
              <a:rPr lang="en-IE" sz="1100" dirty="0" smtClean="0"/>
              <a:t>© Lero, NCTE 2012 </a:t>
            </a:r>
          </a:p>
          <a:p>
            <a:endParaRPr lang="en-IE" dirty="0" smtClean="0"/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>
            <a:normAutofit/>
          </a:bodyPr>
          <a:lstStyle/>
          <a:p>
            <a:r>
              <a:rPr lang="en-IE" dirty="0" smtClean="0"/>
              <a:t>Problem solving: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IE" sz="2400" dirty="0" smtClean="0"/>
              <a:t>Provides a context in which concepts and skills can be learned and in which discussion and co-operative working may be practised. </a:t>
            </a:r>
          </a:p>
          <a:p>
            <a:pPr>
              <a:spcAft>
                <a:spcPts val="1200"/>
              </a:spcAft>
            </a:pPr>
            <a:r>
              <a:rPr lang="en-IE" sz="2400" dirty="0" smtClean="0"/>
              <a:t>Is a major means of developing higher-order thinking skills. These include the ability to analyse mathematical situations; to plan, monitor and evaluate solutions; to apply strategies; and to demonstrate creativity and self-reliance in using mathematics. </a:t>
            </a:r>
          </a:p>
          <a:p>
            <a:pPr lvl="0" algn="r">
              <a:spcAft>
                <a:spcPts val="1200"/>
              </a:spcAft>
              <a:buNone/>
            </a:pPr>
            <a:r>
              <a:rPr lang="en-IE" sz="1100" dirty="0" smtClean="0"/>
              <a:t>(NCCA, 1999)</a:t>
            </a:r>
          </a:p>
          <a:p>
            <a:pPr lvl="0" algn="ctr">
              <a:spcAft>
                <a:spcPts val="1200"/>
              </a:spcAft>
              <a:buNone/>
            </a:pPr>
            <a:r>
              <a:rPr lang="en-IE" sz="1100" dirty="0" smtClean="0"/>
              <a:t>© Lero, NCTE 2012 </a:t>
            </a:r>
          </a:p>
          <a:p>
            <a:pPr>
              <a:spcAft>
                <a:spcPts val="1200"/>
              </a:spcAft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Remember!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Your Maths lesson should ensure that:</a:t>
            </a:r>
          </a:p>
          <a:p>
            <a:pPr lvl="1">
              <a:spcAft>
                <a:spcPts val="600"/>
              </a:spcAft>
            </a:pPr>
            <a:r>
              <a:rPr lang="en-IE" dirty="0" smtClean="0"/>
              <a:t>The children are active in the lesson – creating editing and reviewing</a:t>
            </a:r>
          </a:p>
          <a:p>
            <a:pPr lvl="1">
              <a:spcAft>
                <a:spcPts val="600"/>
              </a:spcAft>
            </a:pPr>
            <a:r>
              <a:rPr lang="en-IE" dirty="0" smtClean="0"/>
              <a:t>The teacher is focussed on Mathematical skills, not just mathematical content.</a:t>
            </a:r>
            <a:endParaRPr lang="en-IE" sz="1600" dirty="0" smtClean="0"/>
          </a:p>
          <a:p>
            <a:pPr lvl="1">
              <a:spcAft>
                <a:spcPts val="1200"/>
              </a:spcAft>
            </a:pPr>
            <a:r>
              <a:rPr lang="en-IE" dirty="0" smtClean="0"/>
              <a:t>The children are constantly communicating. To facilitate this, children could work in pairs or small groups. It is also helpful to conclude each lesson with a group discussion.</a:t>
            </a:r>
          </a:p>
          <a:p>
            <a:pPr lvl="1" algn="ctr">
              <a:spcAft>
                <a:spcPts val="600"/>
              </a:spcAft>
            </a:pPr>
            <a:endParaRPr lang="en-IE" sz="1100" dirty="0" smtClean="0"/>
          </a:p>
          <a:p>
            <a:pPr lvl="1" algn="ctr">
              <a:spcAft>
                <a:spcPts val="600"/>
              </a:spcAft>
              <a:buNone/>
            </a:pPr>
            <a:r>
              <a:rPr lang="en-IE" sz="1100" dirty="0" smtClean="0"/>
              <a:t>© Lero, NCTE 2012 </a:t>
            </a:r>
          </a:p>
          <a:p>
            <a:pPr lvl="1">
              <a:spcAft>
                <a:spcPts val="600"/>
              </a:spcAft>
            </a:pPr>
            <a:endParaRPr lang="en-IE" sz="1600" dirty="0" smtClean="0"/>
          </a:p>
          <a:p>
            <a:pPr lvl="1"/>
            <a:endParaRPr lang="en-IE" dirty="0" smtClean="0"/>
          </a:p>
          <a:p>
            <a:pPr lvl="1"/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Discussion Time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IE" b="1" dirty="0" smtClean="0"/>
              <a:t>In what way could you extend or adapt today’s activities for your own classroom? </a:t>
            </a:r>
          </a:p>
          <a:p>
            <a:pPr>
              <a:spcAft>
                <a:spcPts val="600"/>
              </a:spcAft>
            </a:pPr>
            <a:r>
              <a:rPr lang="en-IE" b="1" dirty="0" smtClean="0"/>
              <a:t>What would work well?</a:t>
            </a:r>
          </a:p>
          <a:p>
            <a:pPr>
              <a:spcAft>
                <a:spcPts val="600"/>
              </a:spcAft>
            </a:pPr>
            <a:r>
              <a:rPr lang="en-IE" b="1" dirty="0" smtClean="0"/>
              <a:t> What might be difficult to implement or use? Are there ways to overcome these challenges?</a:t>
            </a:r>
          </a:p>
          <a:p>
            <a:pPr>
              <a:spcAft>
                <a:spcPts val="600"/>
              </a:spcAft>
              <a:buNone/>
            </a:pPr>
            <a:endParaRPr lang="en-IE" dirty="0" smtClean="0"/>
          </a:p>
          <a:p>
            <a:pPr lvl="0" algn="ctr">
              <a:buNone/>
            </a:pPr>
            <a:r>
              <a:rPr lang="en-IE" sz="1100" dirty="0" smtClean="0"/>
              <a:t>© Lero, NCTE 2012 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r>
              <a:rPr lang="en-IE" dirty="0" smtClean="0"/>
              <a:t>Today we have...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>
            <a:normAutofit/>
          </a:bodyPr>
          <a:lstStyle/>
          <a:p>
            <a:pPr lvl="0"/>
            <a:r>
              <a:rPr lang="en-IE" sz="2000" dirty="0" smtClean="0"/>
              <a:t>Used Scratch operators to round numbers to a certain place value</a:t>
            </a:r>
          </a:p>
          <a:p>
            <a:pPr lvl="0"/>
            <a:r>
              <a:rPr lang="en-IE" sz="2000" dirty="0" smtClean="0"/>
              <a:t>Explored writing and designing algorithms on paper</a:t>
            </a:r>
          </a:p>
          <a:p>
            <a:pPr lvl="0"/>
            <a:r>
              <a:rPr lang="en-IE" sz="2000" dirty="0" smtClean="0"/>
              <a:t>Used Scratch to draw 2D shapes such as squares, triangles and circles</a:t>
            </a:r>
          </a:p>
          <a:p>
            <a:pPr lvl="0"/>
            <a:r>
              <a:rPr lang="en-IE" sz="2000" dirty="0" smtClean="0"/>
              <a:t>Used Scratch to support problem solving</a:t>
            </a:r>
          </a:p>
          <a:p>
            <a:r>
              <a:rPr lang="en-IE" sz="2000" dirty="0" smtClean="0"/>
              <a:t>Discussed how Scratch can support Numeracy in the classroom</a:t>
            </a:r>
            <a:r>
              <a:rPr lang="en-IE" sz="2000" b="1" dirty="0" smtClean="0"/>
              <a:t> </a:t>
            </a:r>
          </a:p>
          <a:p>
            <a:pPr>
              <a:spcAft>
                <a:spcPts val="600"/>
              </a:spcAft>
              <a:buNone/>
            </a:pPr>
            <a:endParaRPr lang="en-IE" sz="1800" dirty="0" smtClean="0"/>
          </a:p>
          <a:p>
            <a:pPr lvl="0" algn="ctr">
              <a:spcAft>
                <a:spcPts val="600"/>
              </a:spcAft>
              <a:buNone/>
            </a:pPr>
            <a:r>
              <a:rPr lang="en-IE" sz="1100" dirty="0" smtClean="0"/>
              <a:t>© Lero, NCTE 2012 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3FC45E6B9D24BAC6D4805571812CA" ma:contentTypeVersion="0" ma:contentTypeDescription="Create a new document." ma:contentTypeScope="" ma:versionID="94a65737c73ca1644ca75cd55bbcbc7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87E2A49-40FB-424B-A4EF-FD62566BBC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6266F6-FC4B-4441-A289-F085BBFA7A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BA3D6E5-756D-45FD-9E35-1A1C7A500E29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549</TotalTime>
  <Words>492</Words>
  <Application>Microsoft Office PowerPoint</Application>
  <PresentationFormat>On-screen Show (4:3)</PresentationFormat>
  <Paragraphs>73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Aspect</vt:lpstr>
      <vt:lpstr>Scratch programming and Numeracy in Senior Primary Classes (NCTE/Lero) Summer Course 2012</vt:lpstr>
      <vt:lpstr>Module 2 will cover:</vt:lpstr>
      <vt:lpstr>When drawing with Scratch:</vt:lpstr>
      <vt:lpstr>Problem solving:</vt:lpstr>
      <vt:lpstr>Remember!</vt:lpstr>
      <vt:lpstr>Discussion Time</vt:lpstr>
      <vt:lpstr>Today we have...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programming and Numeracy in Senior Primary Classes (NCTE/Lero)</dc:title>
  <dc:creator>Elaine The Great</dc:creator>
  <cp:lastModifiedBy>Morgan Nolan</cp:lastModifiedBy>
  <cp:revision>61</cp:revision>
  <dcterms:created xsi:type="dcterms:W3CDTF">2012-05-21T13:09:53Z</dcterms:created>
  <dcterms:modified xsi:type="dcterms:W3CDTF">2012-07-13T10:17:51Z</dcterms:modified>
</cp:coreProperties>
</file>